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  <p:sldMasterId id="2147483697" r:id="rId5"/>
    <p:sldMasterId id="2147483695" r:id="rId6"/>
    <p:sldMasterId id="2147483684" r:id="rId7"/>
  </p:sldMasterIdLst>
  <p:notesMasterIdLst>
    <p:notesMasterId r:id="rId27"/>
  </p:notesMasterIdLst>
  <p:handoutMasterIdLst>
    <p:handoutMasterId r:id="rId28"/>
  </p:handoutMasterIdLst>
  <p:sldIdLst>
    <p:sldId id="272" r:id="rId8"/>
    <p:sldId id="259" r:id="rId9"/>
    <p:sldId id="269" r:id="rId10"/>
    <p:sldId id="270" r:id="rId11"/>
    <p:sldId id="273" r:id="rId12"/>
    <p:sldId id="261" r:id="rId13"/>
    <p:sldId id="267" r:id="rId14"/>
    <p:sldId id="280" r:id="rId15"/>
    <p:sldId id="275" r:id="rId16"/>
    <p:sldId id="258" r:id="rId17"/>
    <p:sldId id="266" r:id="rId18"/>
    <p:sldId id="264" r:id="rId19"/>
    <p:sldId id="276" r:id="rId20"/>
    <p:sldId id="277" r:id="rId21"/>
    <p:sldId id="262" r:id="rId22"/>
    <p:sldId id="263" r:id="rId23"/>
    <p:sldId id="278" r:id="rId24"/>
    <p:sldId id="281" r:id="rId25"/>
    <p:sldId id="26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efore the session" id="{9248E0E9-B469-42C5-B521-34DBB63F9E0C}">
          <p14:sldIdLst>
            <p14:sldId id="272"/>
            <p14:sldId id="259"/>
            <p14:sldId id="269"/>
            <p14:sldId id="270"/>
          </p14:sldIdLst>
        </p14:section>
        <p14:section name="The session" id="{9BCE8471-468A-4538-82B3-E4E62B0A593E}">
          <p14:sldIdLst>
            <p14:sldId id="273"/>
            <p14:sldId id="261"/>
            <p14:sldId id="267"/>
            <p14:sldId id="280"/>
            <p14:sldId id="275"/>
            <p14:sldId id="258"/>
            <p14:sldId id="266"/>
            <p14:sldId id="264"/>
            <p14:sldId id="276"/>
            <p14:sldId id="277"/>
            <p14:sldId id="262"/>
            <p14:sldId id="263"/>
            <p14:sldId id="278"/>
            <p14:sldId id="281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297"/>
    <a:srgbClr val="000000"/>
    <a:srgbClr val="3B2B46"/>
    <a:srgbClr val="FFFFFF"/>
    <a:srgbClr val="346296"/>
    <a:srgbClr val="E646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73608" autoAdjust="0"/>
  </p:normalViewPr>
  <p:slideViewPr>
    <p:cSldViewPr snapToGrid="0">
      <p:cViewPr varScale="1">
        <p:scale>
          <a:sx n="71" d="100"/>
          <a:sy n="71" d="100"/>
        </p:scale>
        <p:origin x="1111" y="3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200" d="100"/>
          <a:sy n="200" d="100"/>
        </p:scale>
        <p:origin x="1392" y="14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ABDC4E67-8CB2-26CB-9842-22F9A691D9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E31EB5F-53B0-CDA3-72A4-3FA9BE40D0E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40670-43D7-400A-ABC5-B69E064DBB37}" type="datetimeFigureOut">
              <a:rPr lang="en-GB" smtClean="0"/>
              <a:t>29/06/2024</a:t>
            </a:fld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0EB1E06-E4F0-A1A2-1EFB-AD58FA1AF7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7061963-6110-4C16-C593-C8C56E4881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74045-2E90-4839-9E75-1C1FCF04B5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B03A4-75C9-4E3D-9183-2102CA9AEC33}" type="datetimeFigureOut">
              <a:rPr lang="en-GB" smtClean="0"/>
              <a:t>29/06/2024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39206-A81D-4F76-8486-302187992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807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269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310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3313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8534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27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726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5282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complete regex for A B C where “A+B=C”</a:t>
            </a:r>
          </a:p>
          <a:p>
            <a:r>
              <a:rPr lang="en-US" dirty="0"/>
              <a:t>http://www.drregex.com/2018/11/how-to-match-b-c-where-abc-beast-reborn.html</a:t>
            </a:r>
          </a:p>
          <a:p>
            <a:endParaRPr lang="en-US" dirty="0"/>
          </a:p>
          <a:p>
            <a:r>
              <a:rPr lang="en-US" dirty="0"/>
              <a:t>https://regex101.com/r/rOsQmJ/1</a:t>
            </a:r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C76937-1AC0-4E23-BF3F-E793A2C3DFB4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03247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611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C76937-1AC0-4E23-BF3F-E793A2C3DFB4}" type="slidenum">
              <a:rPr lang="en-SE" smtClean="0"/>
              <a:t>11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66091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839206-A81D-4F76-8486-302187992F7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6251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0342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D26B-2105-B752-1559-A5E7E3580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2030-5E24-3C76-AF6E-BEABDB29D9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EF88D-DEBE-FA6D-7C2B-49DE203B9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025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0F04B-2070-B32A-26F9-689ACEB1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7215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51C8F-389D-6D1D-529E-8F7B5D256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7AB8FD-3AC0-420A-CD1A-4BB2C4DEB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E0881B-0B39-A9CB-08B8-7FA6C0D98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27CCB1-27F7-D503-AC18-183950FAE8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285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E4D49-1A5A-DFCF-8CA7-93B2889E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5019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470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A22-F0C4-1510-0E4C-953C802C4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6368D-1D41-F3F9-3D07-85EFF2CFB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3765E-1500-5380-7D29-9BED9AFAFC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41347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19606-9316-A7A0-65BC-635A494F0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37042-5D0D-C650-5659-376D12BF8F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F090A-47F3-1576-D5A3-105EE3376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7489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B042-3840-06BB-E1DF-E9094D819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C1C5E-7112-083E-8A66-4B30A4DD39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ac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341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blue">
    <p:bg>
      <p:bgPr>
        <a:solidFill>
          <a:srgbClr val="3462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861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1666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5659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4C786-AD10-7D88-1933-9D7659D2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Your bio</a:t>
            </a:r>
            <a:endParaRPr lang="en-GB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BA7B894-6BCA-2B29-BA04-8AAB1735B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3" y="324853"/>
            <a:ext cx="78864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Speaker’s name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337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FF0C1-723F-8331-7203-2AD1CA30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00EBD9-8D5A-98D4-BC92-CE5E1C756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23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D202-8931-7832-6C93-86B82B686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C0C-D418-7F75-653D-7BD01A94C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802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3987-4D9C-734A-F0DD-FA7C5E5BF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C8F2A-06F7-926F-11A3-0E18B5E01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47603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8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11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image" Target="../media/image6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46B6AA1A-3151-3AC2-83FB-1C6A4D626CE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E38E8CAF-D224-9556-511F-8D65E9383F2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0591" y="137310"/>
            <a:ext cx="4166241" cy="1426795"/>
          </a:xfrm>
          <a:prstGeom prst="rect">
            <a:avLst/>
          </a:prstGeom>
        </p:spPr>
      </p:pic>
      <p:pic>
        <p:nvPicPr>
          <p:cNvPr id="6" name="Image 5" descr="Une image contenant Graphique, graphisme, Police, conception&#10;&#10;Description générée automatiquement">
            <a:extLst>
              <a:ext uri="{FF2B5EF4-FFF2-40B4-BE49-F238E27FC236}">
                <a16:creationId xmlns:a16="http://schemas.microsoft.com/office/drawing/2014/main" id="{CCCA1A86-84F6-61BC-265D-986050007E3E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59" y="6085270"/>
            <a:ext cx="2677091" cy="63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929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427B60B6-58D4-7B9F-C29A-CE66AF93F596}"/>
              </a:ext>
            </a:extLst>
          </p:cNvPr>
          <p:cNvSpPr txBox="1">
            <a:spLocks/>
          </p:cNvSpPr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5000">
                <a:latin typeface="Stencil" panose="040409050D0802020404" pitchFamily="82" charset="0"/>
              </a:rPr>
              <a:t> 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7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E6A8F4F5-7628-E9E8-23A7-09169C6794F7}"/>
              </a:ext>
            </a:extLst>
          </p:cNvPr>
          <p:cNvPicPr>
            <a:picLocks noGrp="1" noRot="1" noMove="1" noResize="1" noEditPoints="1" noAdjustHandles="1" noChangeArrowheads="1" noChangeShapeType="1" noCrop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3" name="Espace réservé du numéro de diapositive 5">
            <a:extLst>
              <a:ext uri="{FF2B5EF4-FFF2-40B4-BE49-F238E27FC236}">
                <a16:creationId xmlns:a16="http://schemas.microsoft.com/office/drawing/2014/main" id="{27432E7E-2701-1324-8FB4-6742A38F2A1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71765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@bjompen@mastodon.nu</a:t>
            </a:r>
          </a:p>
        </p:txBody>
      </p:sp>
      <p:pic>
        <p:nvPicPr>
          <p:cNvPr id="4" name="Picture 3" descr="A blue and white logo&#10;&#10;Description automatically generated">
            <a:extLst>
              <a:ext uri="{FF2B5EF4-FFF2-40B4-BE49-F238E27FC236}">
                <a16:creationId xmlns:a16="http://schemas.microsoft.com/office/drawing/2014/main" id="{E4B1B3F0-1FEA-EC1F-3931-6082133EABC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361" y="6340118"/>
            <a:ext cx="398426" cy="42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53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5400" b="1" kern="1200" dirty="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3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texte&#10;&#10;Description générée automatiquement">
            <a:extLst>
              <a:ext uri="{FF2B5EF4-FFF2-40B4-BE49-F238E27FC236}">
                <a16:creationId xmlns:a16="http://schemas.microsoft.com/office/drawing/2014/main" id="{1B01AB94-EEA2-3211-2551-34A16625A10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" y="0"/>
            <a:ext cx="12189631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57010D-0C09-8FBA-F719-A4ED7C3FC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54D6-CB61-3142-2199-DDEA2FD48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6122872C-58E4-4D8E-43AD-82C6D51A6C2A}"/>
              </a:ext>
            </a:extLst>
          </p:cNvPr>
          <p:cNvSpPr txBox="1">
            <a:spLocks/>
          </p:cNvSpPr>
          <p:nvPr userDrawn="1"/>
        </p:nvSpPr>
        <p:spPr>
          <a:xfrm>
            <a:off x="7001787" y="6335963"/>
            <a:ext cx="271765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346296"/>
                </a:solidFill>
              </a:rPr>
              <a:t>@bjompen@mastodon.nu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59BD5C5E-FB1B-A32E-1927-AB6A3C9A666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0822738" y="196674"/>
            <a:ext cx="1062038" cy="904875"/>
          </a:xfrm>
          <a:prstGeom prst="rect">
            <a:avLst/>
          </a:prstGeom>
        </p:spPr>
      </p:pic>
      <p:pic>
        <p:nvPicPr>
          <p:cNvPr id="6" name="Image 5" descr="Une image contenant Graphique, graphisme, Police, conception&#10;&#10;Description générée automatiquement">
            <a:extLst>
              <a:ext uri="{FF2B5EF4-FFF2-40B4-BE49-F238E27FC236}">
                <a16:creationId xmlns:a16="http://schemas.microsoft.com/office/drawing/2014/main" id="{E930E345-9F23-9F70-8149-3EF195727FE3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325" y="1147877"/>
            <a:ext cx="1266793" cy="300691"/>
          </a:xfrm>
          <a:prstGeom prst="rect">
            <a:avLst/>
          </a:prstGeom>
        </p:spPr>
      </p:pic>
      <p:pic>
        <p:nvPicPr>
          <p:cNvPr id="5" name="Picture 4" descr="A blue and white logo&#10;&#10;Description automatically generated">
            <a:extLst>
              <a:ext uri="{FF2B5EF4-FFF2-40B4-BE49-F238E27FC236}">
                <a16:creationId xmlns:a16="http://schemas.microsoft.com/office/drawing/2014/main" id="{940DA24E-CFE7-D6D8-7854-BEBEB016AE2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361" y="6340118"/>
            <a:ext cx="398426" cy="427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99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rgbClr val="3B2B4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3200" kern="1200">
          <a:solidFill>
            <a:srgbClr val="346297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egex101.com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learn.microsoft.com/en-us/dotnet/standard/base-types/regular-expression-language-quick-reference" TargetMode="External"/><Relationship Id="rId4" Type="http://schemas.openxmlformats.org/officeDocument/2006/relationships/hyperlink" Target="https://regexr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Mastodon.nu/@bjompen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12BD2B3-5213-AE89-B245-3E2067844782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i="1" dirty="0">
                <a:latin typeface="Segoe UI" panose="020B0502040204020203" pitchFamily="34" charset="0"/>
                <a:cs typeface="Segoe UI" panose="020B0502040204020203" pitchFamily="34" charset="0"/>
              </a:rPr>
              <a:t>Björn Sundling</a:t>
            </a:r>
            <a:endParaRPr lang="en-GB" b="1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" name="Connecteur droit 5">
            <a:extLst>
              <a:ext uri="{FF2B5EF4-FFF2-40B4-BE49-F238E27FC236}">
                <a16:creationId xmlns:a16="http://schemas.microsoft.com/office/drawing/2014/main" id="{E9631884-5100-1BA8-2365-47609B2977D7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el 4">
            <a:extLst>
              <a:ext uri="{FF2B5EF4-FFF2-40B4-BE49-F238E27FC236}">
                <a16:creationId xmlns:a16="http://schemas.microsoft.com/office/drawing/2014/main" id="{EC34FE26-AFCF-2A09-DB2E-84FFA4D454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63600" y="2672840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DE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</a:t>
            </a:r>
            <a:r>
              <a:rPr lang="en-US" sz="6000" b="1" dirty="0" err="1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</a:t>
            </a:r>
            <a:r>
              <a:rPr lang="en-US" sz="6000" b="1" dirty="0">
                <a:solidFill>
                  <a:srgbClr val="346296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Up:</a:t>
            </a:r>
            <a:endParaRPr lang="en-DE" sz="6000" b="1" dirty="0">
              <a:solidFill>
                <a:srgbClr val="346296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88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 err="1"/>
              <a:t>RegEx</a:t>
            </a:r>
            <a:r>
              <a:rPr lang="fr-FR" sz="4000" dirty="0"/>
              <a:t> </a:t>
            </a:r>
            <a:r>
              <a:rPr lang="fr-FR" sz="4000" i="1" dirty="0" err="1"/>
              <a:t>is</a:t>
            </a:r>
            <a:r>
              <a:rPr lang="fr-FR" sz="4000" dirty="0"/>
              <a:t> hard!</a:t>
            </a:r>
            <a:endParaRPr lang="en-SE" sz="4000" i="1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486511"/>
            <a:ext cx="9724031" cy="4515044"/>
          </a:xfrm>
        </p:spPr>
        <p:txBody>
          <a:bodyPr anchor="ctr">
            <a:normAutofit/>
          </a:bodyPr>
          <a:lstStyle/>
          <a:p>
            <a:r>
              <a:rPr lang="en-US" dirty="0"/>
              <a:t>Usage in PowerShell</a:t>
            </a:r>
          </a:p>
          <a:p>
            <a:pPr lvl="1"/>
            <a:r>
              <a:rPr lang="en-US" sz="2000" dirty="0"/>
              <a:t>Parameter validation [</a:t>
            </a:r>
            <a:r>
              <a:rPr lang="en-US" sz="2000" dirty="0" err="1"/>
              <a:t>ValidatePattern</a:t>
            </a:r>
            <a:r>
              <a:rPr lang="en-US" sz="2000" dirty="0"/>
              <a:t>()]</a:t>
            </a:r>
          </a:p>
          <a:p>
            <a:pPr lvl="1"/>
            <a:r>
              <a:rPr lang="en-US" sz="2000" dirty="0"/>
              <a:t>Select-String</a:t>
            </a:r>
          </a:p>
          <a:p>
            <a:pPr lvl="1"/>
            <a:r>
              <a:rPr lang="en-US" sz="2000" dirty="0"/>
              <a:t>-Replace, -Match, and -Split</a:t>
            </a:r>
          </a:p>
          <a:p>
            <a:pPr lvl="1"/>
            <a:r>
              <a:rPr lang="en-US" sz="2000" dirty="0"/>
              <a:t>[regex]::Match()</a:t>
            </a:r>
          </a:p>
        </p:txBody>
      </p:sp>
    </p:spTree>
    <p:extLst>
      <p:ext uri="{BB962C8B-B14F-4D97-AF65-F5344CB8AC3E}">
        <p14:creationId xmlns:p14="http://schemas.microsoft.com/office/powerpoint/2010/main" val="2548256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 err="1"/>
              <a:t>RegEx</a:t>
            </a:r>
            <a:r>
              <a:rPr lang="fr-FR" sz="4000" dirty="0"/>
              <a:t> </a:t>
            </a:r>
            <a:r>
              <a:rPr lang="fr-FR" sz="4000" i="1" dirty="0" err="1"/>
              <a:t>is</a:t>
            </a:r>
            <a:r>
              <a:rPr lang="fr-FR" sz="4000" dirty="0"/>
              <a:t> hard!</a:t>
            </a:r>
            <a:endParaRPr lang="en-S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dirty="0"/>
              <a:t>Let’s (try) to make it easier! – Demo time!</a:t>
            </a:r>
          </a:p>
        </p:txBody>
      </p:sp>
    </p:spTree>
    <p:extLst>
      <p:ext uri="{BB962C8B-B14F-4D97-AF65-F5344CB8AC3E}">
        <p14:creationId xmlns:p14="http://schemas.microsoft.com/office/powerpoint/2010/main" val="3513800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B167248-C99C-E892-89E1-4CBB81F02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29389"/>
            <a:ext cx="10515600" cy="1004637"/>
          </a:xfrm>
        </p:spPr>
        <p:txBody>
          <a:bodyPr/>
          <a:lstStyle/>
          <a:p>
            <a:r>
              <a:rPr lang="en-GB"/>
              <a:t>Demos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CAFC7-78CB-98F9-FEF3-D3E8C9FF6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653758"/>
            <a:ext cx="10515600" cy="1500187"/>
          </a:xfrm>
        </p:spPr>
        <p:txBody>
          <a:bodyPr/>
          <a:lstStyle/>
          <a:p>
            <a:r>
              <a:rPr lang="en-GB"/>
              <a:t>We love Demos!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776AC288-703A-8014-23CA-E040CDD7E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4191" y="615392"/>
            <a:ext cx="6127897" cy="5060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259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So let make it </a:t>
            </a:r>
            <a:r>
              <a:rPr lang="en-US" sz="4000" dirty="0" err="1">
                <a:solidFill>
                  <a:schemeClr val="tx1"/>
                </a:solidFill>
              </a:rPr>
              <a:t>eas</a:t>
            </a:r>
            <a:r>
              <a:rPr lang="en-US" sz="4000" dirty="0">
                <a:solidFill>
                  <a:schemeClr val="tx1"/>
                </a:solidFill>
              </a:rPr>
              <a:t>(</a:t>
            </a:r>
            <a:r>
              <a:rPr lang="en-US" sz="4000" dirty="0" err="1">
                <a:solidFill>
                  <a:schemeClr val="tx1"/>
                </a:solidFill>
              </a:rPr>
              <a:t>y|ier</a:t>
            </a:r>
            <a:r>
              <a:rPr lang="en-US" sz="4000" dirty="0">
                <a:solidFill>
                  <a:schemeClr val="tx1"/>
                </a:solidFill>
              </a:rPr>
              <a:t>)! – General stuff</a:t>
            </a:r>
            <a:endParaRPr lang="en-SE" sz="4000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677215"/>
            <a:ext cx="9724031" cy="4324340"/>
          </a:xfrm>
        </p:spPr>
        <p:txBody>
          <a:bodyPr anchor="ctr">
            <a:noAutofit/>
          </a:bodyPr>
          <a:lstStyle/>
          <a:p>
            <a:r>
              <a:rPr lang="en-US" sz="2400" dirty="0"/>
              <a:t>Use the tools available</a:t>
            </a:r>
          </a:p>
          <a:p>
            <a:pPr lvl="1"/>
            <a:r>
              <a:rPr lang="en-US" sz="2400" dirty="0">
                <a:hlinkClick r:id="rId3"/>
              </a:rPr>
              <a:t>https://regex101.com/</a:t>
            </a:r>
            <a:endParaRPr lang="en-US" sz="2400" dirty="0"/>
          </a:p>
          <a:p>
            <a:pPr lvl="1"/>
            <a:r>
              <a:rPr lang="en-US" sz="2400" dirty="0">
                <a:hlinkClick r:id="rId4"/>
              </a:rPr>
              <a:t>https://regexr.com/</a:t>
            </a:r>
            <a:endParaRPr lang="en-US" sz="2400" dirty="0"/>
          </a:p>
          <a:p>
            <a:pPr lvl="1"/>
            <a:r>
              <a:rPr lang="en-US" sz="2400" dirty="0">
                <a:hlinkClick r:id="rId5"/>
              </a:rPr>
              <a:t>https://learn.microsoft.com/en-us/dotnet/standard/base-types/regular-expression-language-quick-reference</a:t>
            </a:r>
            <a:endParaRPr lang="en-US" sz="2400" dirty="0"/>
          </a:p>
          <a:p>
            <a:r>
              <a:rPr lang="en-US" sz="2400" dirty="0"/>
              <a:t>Use comments in </a:t>
            </a:r>
            <a:r>
              <a:rPr lang="en-US" sz="2400" dirty="0" err="1"/>
              <a:t>RegEx</a:t>
            </a:r>
            <a:endParaRPr lang="en-US" sz="2400" dirty="0"/>
          </a:p>
          <a:p>
            <a:pPr lvl="1"/>
            <a:r>
              <a:rPr lang="en-US" sz="2400" dirty="0"/>
              <a:t>(?# This is a comment)</a:t>
            </a:r>
          </a:p>
          <a:p>
            <a:pPr lvl="1"/>
            <a:r>
              <a:rPr lang="en-US" sz="2400" dirty="0"/>
              <a:t>(?x) # Now everything after # is a comment, including patterns like \w+. Needs to escape any </a:t>
            </a:r>
            <a:r>
              <a:rPr lang="en-US" sz="2400" i="1" dirty="0"/>
              <a:t>wanted whitespace</a:t>
            </a:r>
          </a:p>
          <a:p>
            <a:r>
              <a:rPr lang="en-US" sz="2400" dirty="0"/>
              <a:t>Use standard Unicode groups - ‘\p{}’  - instead of remembering </a:t>
            </a:r>
            <a:r>
              <a:rPr lang="en-US" sz="2400" i="1" dirty="0"/>
              <a:t>everything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253027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So let make it </a:t>
            </a:r>
            <a:r>
              <a:rPr lang="en-US" sz="4000" dirty="0" err="1">
                <a:solidFill>
                  <a:schemeClr val="tx1"/>
                </a:solidFill>
              </a:rPr>
              <a:t>eas</a:t>
            </a:r>
            <a:r>
              <a:rPr lang="en-US" sz="4000" dirty="0">
                <a:solidFill>
                  <a:schemeClr val="tx1"/>
                </a:solidFill>
              </a:rPr>
              <a:t>(</a:t>
            </a:r>
            <a:r>
              <a:rPr lang="en-US" sz="4000" dirty="0" err="1">
                <a:solidFill>
                  <a:schemeClr val="tx1"/>
                </a:solidFill>
              </a:rPr>
              <a:t>y|ier</a:t>
            </a:r>
            <a:r>
              <a:rPr lang="en-US" sz="4000" dirty="0">
                <a:solidFill>
                  <a:schemeClr val="tx1"/>
                </a:solidFill>
              </a:rPr>
              <a:t>)! – Parameter Validation</a:t>
            </a:r>
            <a:endParaRPr lang="en-S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dirty="0"/>
              <a:t>Use </a:t>
            </a:r>
            <a:r>
              <a:rPr lang="en-US" dirty="0" err="1"/>
              <a:t>ErrorMessage</a:t>
            </a:r>
            <a:r>
              <a:rPr lang="en-US" dirty="0"/>
              <a:t>!!!</a:t>
            </a:r>
          </a:p>
          <a:p>
            <a:pPr lvl="1"/>
            <a:r>
              <a:rPr lang="en-US" sz="3600" dirty="0"/>
              <a:t>(and Options if needed)</a:t>
            </a:r>
          </a:p>
          <a:p>
            <a:r>
              <a:rPr lang="en-US" sz="4000" dirty="0"/>
              <a:t>Don’t regex what you don’t need to regex…</a:t>
            </a:r>
          </a:p>
          <a:p>
            <a:r>
              <a:rPr lang="en-US" sz="4000" dirty="0"/>
              <a:t>Typecasting is good. Sometimes.</a:t>
            </a:r>
          </a:p>
        </p:txBody>
      </p:sp>
    </p:spTree>
    <p:extLst>
      <p:ext uri="{BB962C8B-B14F-4D97-AF65-F5344CB8AC3E}">
        <p14:creationId xmlns:p14="http://schemas.microsoft.com/office/powerpoint/2010/main" val="3628503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So let make it </a:t>
            </a:r>
            <a:r>
              <a:rPr lang="en-US" sz="4000" dirty="0" err="1">
                <a:solidFill>
                  <a:schemeClr val="tx1"/>
                </a:solidFill>
              </a:rPr>
              <a:t>eas</a:t>
            </a:r>
            <a:r>
              <a:rPr lang="en-US" sz="4000" dirty="0">
                <a:solidFill>
                  <a:schemeClr val="tx1"/>
                </a:solidFill>
              </a:rPr>
              <a:t>(</a:t>
            </a:r>
            <a:r>
              <a:rPr lang="en-US" sz="4000" dirty="0" err="1">
                <a:solidFill>
                  <a:schemeClr val="tx1"/>
                </a:solidFill>
              </a:rPr>
              <a:t>y|ier</a:t>
            </a:r>
            <a:r>
              <a:rPr lang="en-US" sz="4000" dirty="0">
                <a:solidFill>
                  <a:schemeClr val="tx1"/>
                </a:solidFill>
              </a:rPr>
              <a:t>)! – Select-String</a:t>
            </a:r>
            <a:endParaRPr lang="en-S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800" dirty="0"/>
              <a:t>Use it for file searching.</a:t>
            </a:r>
          </a:p>
          <a:p>
            <a:pPr lvl="1"/>
            <a:r>
              <a:rPr lang="en-US" sz="2800" dirty="0"/>
              <a:t>Where did I put my PowerShell code?</a:t>
            </a:r>
          </a:p>
          <a:p>
            <a:pPr lvl="1"/>
            <a:r>
              <a:rPr lang="en-US" sz="2800" dirty="0"/>
              <a:t>In which file is my error?</a:t>
            </a:r>
          </a:p>
          <a:p>
            <a:pPr lvl="1"/>
            <a:r>
              <a:rPr lang="en-US" sz="2800" dirty="0"/>
              <a:t>Find-Secret 😉</a:t>
            </a:r>
          </a:p>
          <a:p>
            <a:r>
              <a:rPr lang="en-US" sz="2800" dirty="0"/>
              <a:t>Group patterns using ‘OR’ - |</a:t>
            </a:r>
          </a:p>
          <a:p>
            <a:r>
              <a:rPr lang="en-US" sz="2800" dirty="0"/>
              <a:t>Simple patterns in loops are often faster than advanced patterns in single runs…</a:t>
            </a:r>
          </a:p>
        </p:txBody>
      </p:sp>
    </p:spTree>
    <p:extLst>
      <p:ext uri="{BB962C8B-B14F-4D97-AF65-F5344CB8AC3E}">
        <p14:creationId xmlns:p14="http://schemas.microsoft.com/office/powerpoint/2010/main" val="26386249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94538"/>
            <a:ext cx="9498514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So let make it </a:t>
            </a:r>
            <a:r>
              <a:rPr lang="en-US" sz="4000" dirty="0" err="1">
                <a:solidFill>
                  <a:schemeClr val="tx1"/>
                </a:solidFill>
              </a:rPr>
              <a:t>eas</a:t>
            </a:r>
            <a:r>
              <a:rPr lang="en-US" sz="4000" dirty="0">
                <a:solidFill>
                  <a:schemeClr val="tx1"/>
                </a:solidFill>
              </a:rPr>
              <a:t>(</a:t>
            </a:r>
            <a:r>
              <a:rPr lang="en-US" sz="4000" dirty="0" err="1">
                <a:solidFill>
                  <a:schemeClr val="tx1"/>
                </a:solidFill>
              </a:rPr>
              <a:t>y|ier</a:t>
            </a:r>
            <a:r>
              <a:rPr lang="en-US" sz="4000" dirty="0">
                <a:solidFill>
                  <a:schemeClr val="tx1"/>
                </a:solidFill>
              </a:rPr>
              <a:t>)! - </a:t>
            </a:r>
            <a:r>
              <a:rPr lang="en-US" sz="3100" dirty="0">
                <a:solidFill>
                  <a:schemeClr val="tx1"/>
                </a:solidFill>
              </a:rPr>
              <a:t>-Replace, -Match, and -Split</a:t>
            </a:r>
            <a:endParaRPr lang="en-SE" sz="31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Autofit/>
          </a:bodyPr>
          <a:lstStyle/>
          <a:p>
            <a:r>
              <a:rPr lang="en-US" sz="3200" dirty="0"/>
              <a:t>Is _not_ case sensitive – Even if patterns are!</a:t>
            </a:r>
          </a:p>
          <a:p>
            <a:pPr lvl="1"/>
            <a:r>
              <a:rPr lang="en-US" dirty="0"/>
              <a:t>But can be using –C*. –</a:t>
            </a:r>
            <a:r>
              <a:rPr lang="en-US" dirty="0" err="1"/>
              <a:t>Creplace</a:t>
            </a:r>
            <a:r>
              <a:rPr lang="en-US" dirty="0"/>
              <a:t> –</a:t>
            </a:r>
            <a:r>
              <a:rPr lang="en-US" dirty="0" err="1"/>
              <a:t>Cmatch</a:t>
            </a:r>
            <a:r>
              <a:rPr lang="en-US" dirty="0"/>
              <a:t>, and –</a:t>
            </a:r>
            <a:r>
              <a:rPr lang="en-US" dirty="0" err="1"/>
              <a:t>Csplit</a:t>
            </a:r>
            <a:endParaRPr lang="en-US" dirty="0"/>
          </a:p>
          <a:p>
            <a:r>
              <a:rPr lang="en-US" sz="3200" dirty="0"/>
              <a:t>Use capture groups for replace</a:t>
            </a:r>
          </a:p>
          <a:p>
            <a:pPr lvl="1"/>
            <a:r>
              <a:rPr lang="en-US" dirty="0"/>
              <a:t>$1, $2</a:t>
            </a:r>
          </a:p>
          <a:p>
            <a:r>
              <a:rPr lang="en-US" sz="3200" dirty="0"/>
              <a:t>… And even better – Named groups!</a:t>
            </a:r>
          </a:p>
          <a:p>
            <a:pPr lvl="1"/>
            <a:r>
              <a:rPr lang="en-US" dirty="0"/>
              <a:t>${</a:t>
            </a:r>
            <a:r>
              <a:rPr lang="en-US" dirty="0" err="1"/>
              <a:t>myConference</a:t>
            </a:r>
            <a:r>
              <a:rPr lang="en-US" dirty="0"/>
              <a:t>}, ${</a:t>
            </a:r>
            <a:r>
              <a:rPr lang="en-US" dirty="0" err="1"/>
              <a:t>thisYear</a:t>
            </a:r>
            <a:r>
              <a:rPr lang="en-US" dirty="0"/>
              <a:t>}</a:t>
            </a:r>
          </a:p>
          <a:p>
            <a:r>
              <a:rPr lang="en-US" sz="3200" dirty="0"/>
              <a:t>-match can also be used as a filter.</a:t>
            </a:r>
          </a:p>
        </p:txBody>
      </p:sp>
    </p:spTree>
    <p:extLst>
      <p:ext uri="{BB962C8B-B14F-4D97-AF65-F5344CB8AC3E}">
        <p14:creationId xmlns:p14="http://schemas.microsoft.com/office/powerpoint/2010/main" val="621181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10511445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So let make it </a:t>
            </a:r>
            <a:r>
              <a:rPr lang="en-US" sz="4000" dirty="0" err="1">
                <a:solidFill>
                  <a:schemeClr val="tx1"/>
                </a:solidFill>
              </a:rPr>
              <a:t>eas</a:t>
            </a:r>
            <a:r>
              <a:rPr lang="en-US" sz="4000" dirty="0">
                <a:solidFill>
                  <a:schemeClr val="tx1"/>
                </a:solidFill>
              </a:rPr>
              <a:t>(</a:t>
            </a:r>
            <a:r>
              <a:rPr lang="en-US" sz="4000" dirty="0" err="1">
                <a:solidFill>
                  <a:schemeClr val="tx1"/>
                </a:solidFill>
              </a:rPr>
              <a:t>y|ier</a:t>
            </a:r>
            <a:r>
              <a:rPr lang="en-US" sz="4000" dirty="0">
                <a:solidFill>
                  <a:schemeClr val="tx1"/>
                </a:solidFill>
              </a:rPr>
              <a:t>)! – </a:t>
            </a:r>
            <a:r>
              <a:rPr lang="en-US" sz="2400" dirty="0">
                <a:solidFill>
                  <a:schemeClr val="tx1"/>
                </a:solidFill>
              </a:rPr>
              <a:t>The [regex] type accelerator</a:t>
            </a:r>
            <a:r>
              <a:rPr lang="en-US" sz="4000" dirty="0">
                <a:solidFill>
                  <a:schemeClr val="tx1"/>
                </a:solidFill>
              </a:rPr>
              <a:t> </a:t>
            </a:r>
            <a:endParaRPr lang="en-S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3200" dirty="0"/>
              <a:t>The backend of them all</a:t>
            </a:r>
          </a:p>
          <a:p>
            <a:pPr lvl="1"/>
            <a:r>
              <a:rPr lang="en-US" dirty="0"/>
              <a:t>Can do everything the rest can – And some more</a:t>
            </a:r>
          </a:p>
          <a:p>
            <a:r>
              <a:rPr lang="en-US" sz="3200" dirty="0"/>
              <a:t>Is case sensitive</a:t>
            </a:r>
          </a:p>
          <a:p>
            <a:r>
              <a:rPr lang="en-US" sz="3200" dirty="0"/>
              <a:t>[regex]::Escape() – whenever you need to match exact</a:t>
            </a:r>
          </a:p>
        </p:txBody>
      </p:sp>
    </p:spTree>
    <p:extLst>
      <p:ext uri="{BB962C8B-B14F-4D97-AF65-F5344CB8AC3E}">
        <p14:creationId xmlns:p14="http://schemas.microsoft.com/office/powerpoint/2010/main" val="1162959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40B0D822-042B-CD01-EE70-D35236372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834" y="1335417"/>
            <a:ext cx="3604925" cy="18024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10511445" cy="1033669"/>
          </a:xfrm>
        </p:spPr>
        <p:txBody>
          <a:bodyPr>
            <a:normAutofit/>
          </a:bodyPr>
          <a:lstStyle/>
          <a:p>
            <a:r>
              <a:rPr lang="en-US" sz="4000" dirty="0" err="1">
                <a:solidFill>
                  <a:schemeClr val="tx1"/>
                </a:solidFill>
              </a:rPr>
              <a:t>RegEx</a:t>
            </a:r>
            <a:r>
              <a:rPr lang="en-US" sz="4000" dirty="0">
                <a:solidFill>
                  <a:schemeClr val="tx1"/>
                </a:solidFill>
              </a:rPr>
              <a:t> is….</a:t>
            </a:r>
            <a:endParaRPr lang="en-SE" sz="400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B5BA8E-4EFC-F5AC-880D-94D399C5F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5297" y="2516954"/>
            <a:ext cx="3604925" cy="18240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9C283AC-8B20-0230-7EBA-1CA92E7C98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759" y="3720121"/>
            <a:ext cx="3604925" cy="1802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587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063F7B61-5334-421F-9456-A905D333F4B3}"/>
              </a:ext>
            </a:extLst>
          </p:cNvPr>
          <p:cNvSpPr txBox="1">
            <a:spLocks/>
          </p:cNvSpPr>
          <p:nvPr/>
        </p:nvSpPr>
        <p:spPr>
          <a:xfrm>
            <a:off x="831850" y="529389"/>
            <a:ext cx="10515600" cy="10046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3B2B4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Q&amp;A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7911686-C4FE-022C-2490-99F4F5BFDF39}"/>
              </a:ext>
            </a:extLst>
          </p:cNvPr>
          <p:cNvSpPr txBox="1">
            <a:spLocks/>
          </p:cNvSpPr>
          <p:nvPr/>
        </p:nvSpPr>
        <p:spPr>
          <a:xfrm>
            <a:off x="831850" y="1653758"/>
            <a:ext cx="10515600" cy="15001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15 minutes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04697E65-3DA9-6EF3-472C-734FB98C3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1477" y="1770873"/>
            <a:ext cx="6729046" cy="3591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484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82643D59-896E-68AE-5BCA-3F8558F198E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973328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3</a:t>
            </a:r>
            <a:endParaRPr lang="en-GB"/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3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004164"/>
      </p:ext>
    </p:extLst>
  </p:cSld>
  <p:clrMapOvr>
    <a:masterClrMapping/>
  </p:clrMapOvr>
  <p:transition spd="slow" advTm="100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solidFill>
                  <a:schemeClr val="bg1"/>
                </a:solidFill>
                <a:latin typeface="Stencil" panose="040409050D0802020404" pitchFamily="82" charset="0"/>
              </a:rPr>
              <a:t>2</a:t>
            </a:r>
            <a:endParaRPr lang="en-DE" sz="2500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012733"/>
      </p:ext>
    </p:extLst>
  </p:cSld>
  <p:clrMapOvr>
    <a:masterClrMapping/>
  </p:clrMapOvr>
  <p:transition spd="slow" advTm="1000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>
            <a:extLst>
              <a:ext uri="{FF2B5EF4-FFF2-40B4-BE49-F238E27FC236}">
                <a16:creationId xmlns:a16="http://schemas.microsoft.com/office/drawing/2014/main" id="{72D13131-79CF-8701-656B-BEFF0267805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 anchorCtr="0"/>
          <a:lstStyle/>
          <a:p>
            <a:pPr algn="ctr"/>
            <a:r>
              <a:rPr lang="en-US" sz="25000">
                <a:latin typeface="Stencil" panose="040409050D0802020404" pitchFamily="82" charset="0"/>
              </a:rPr>
              <a:t>1</a:t>
            </a:r>
            <a:endParaRPr lang="en-DE" sz="25000">
              <a:latin typeface="Stencil" panose="040409050D0802020404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31530"/>
      </p:ext>
    </p:extLst>
  </p:cSld>
  <p:clrMapOvr>
    <a:masterClrMapping/>
  </p:clrMapOvr>
  <p:transition spd="slow" advTm="1000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22B504-146E-1966-17CE-BB797BC6083D}"/>
              </a:ext>
            </a:extLst>
          </p:cNvPr>
          <p:cNvSpPr txBox="1">
            <a:spLocks/>
          </p:cNvSpPr>
          <p:nvPr/>
        </p:nvSpPr>
        <p:spPr>
          <a:xfrm>
            <a:off x="1524000" y="4271395"/>
            <a:ext cx="9144000" cy="631759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3B2B46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i="1" dirty="0"/>
              <a:t>Björn Sundling</a:t>
            </a:r>
            <a:endParaRPr lang="en-GB" b="1" i="1" dirty="0"/>
          </a:p>
        </p:txBody>
      </p: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A169C0FB-08C4-E3EC-573C-91852880EBAA}"/>
              </a:ext>
            </a:extLst>
          </p:cNvPr>
          <p:cNvCxnSpPr/>
          <p:nvPr/>
        </p:nvCxnSpPr>
        <p:spPr>
          <a:xfrm>
            <a:off x="3867150" y="4089400"/>
            <a:ext cx="4508500" cy="0"/>
          </a:xfrm>
          <a:prstGeom prst="line">
            <a:avLst/>
          </a:prstGeom>
          <a:ln>
            <a:solidFill>
              <a:srgbClr val="3B2B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0E2348EB-2258-5792-670F-322202E630B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666707"/>
            <a:ext cx="10515600" cy="1325563"/>
          </a:xfrm>
          <a:prstGeom prst="rect">
            <a:avLst/>
          </a:prstGeom>
        </p:spPr>
        <p:txBody>
          <a:bodyPr anchor="b" anchorCtr="0"/>
          <a:lstStyle/>
          <a:p>
            <a:pPr algn="ctr"/>
            <a:r>
              <a:rPr lang="en-US" sz="4000" b="1" dirty="0">
                <a:solidFill>
                  <a:srgbClr val="346296"/>
                </a:solidFill>
                <a:latin typeface="+mn-lt"/>
              </a:rPr>
              <a:t>’</a:t>
            </a:r>
            <a:r>
              <a:rPr lang="en-US" sz="4000" b="1" dirty="0" err="1">
                <a:solidFill>
                  <a:srgbClr val="346296"/>
                </a:solidFill>
                <a:latin typeface="+mn-lt"/>
              </a:rPr>
              <a:t>RegEx</a:t>
            </a:r>
            <a:r>
              <a:rPr lang="en-US" sz="4000" b="1" dirty="0">
                <a:solidFill>
                  <a:srgbClr val="346296"/>
                </a:solidFill>
                <a:latin typeface="+mn-lt"/>
              </a:rPr>
              <a:t> is hard!’ –Replace ’\w+(?=!)’, ’easy’</a:t>
            </a:r>
            <a:endParaRPr lang="en-DE" sz="4000" b="1" dirty="0">
              <a:solidFill>
                <a:srgbClr val="34629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938168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0A5C8598-C2B4-AEF3-BCA6-18E8A9AE4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266" y="2500447"/>
            <a:ext cx="9288075" cy="2302011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D531CB4D-40EE-4CEA-4C1F-A86C158A8A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09061" y="630961"/>
            <a:ext cx="9733280" cy="1325563"/>
          </a:xfrm>
        </p:spPr>
        <p:txBody>
          <a:bodyPr/>
          <a:lstStyle/>
          <a:p>
            <a:pPr rtl="0" eaLnBrk="1" latinLnBrk="0" hangingPunct="1"/>
            <a:r>
              <a:rPr lang="fr-FR" sz="4000" b="1" kern="1200">
                <a:solidFill>
                  <a:srgbClr val="346296"/>
                </a:solidFill>
                <a:effectLst/>
                <a:latin typeface="Calibri" panose="020F0502020204030204" pitchFamily="34" charset="0"/>
                <a:ea typeface="+mn-ea"/>
                <a:cs typeface="+mn-cs"/>
              </a:rPr>
              <a:t>Many thanks to our sponsors: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8483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smiling for a picture&#10;&#10;Description automatically generated">
            <a:extLst>
              <a:ext uri="{FF2B5EF4-FFF2-40B4-BE49-F238E27FC236}">
                <a16:creationId xmlns:a16="http://schemas.microsoft.com/office/drawing/2014/main" id="{5ADB5C6D-A1C3-EA74-2394-574808CA5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69" y="447244"/>
            <a:ext cx="3148285" cy="3340549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93312970-1382-905E-DF3A-5D367E6E7736}"/>
              </a:ext>
            </a:extLst>
          </p:cNvPr>
          <p:cNvSpPr txBox="1">
            <a:spLocks/>
          </p:cNvSpPr>
          <p:nvPr/>
        </p:nvSpPr>
        <p:spPr>
          <a:xfrm>
            <a:off x="3467314" y="1852863"/>
            <a:ext cx="7886486" cy="4324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3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Azure and DevOps </a:t>
            </a:r>
            <a:r>
              <a:rPr lang="en-US" strike="sngStrike" dirty="0"/>
              <a:t>nerd</a:t>
            </a:r>
            <a:r>
              <a:rPr lang="en-US" dirty="0"/>
              <a:t> Consultant@ Advania Sweden.</a:t>
            </a:r>
          </a:p>
          <a:p>
            <a:r>
              <a:rPr lang="en-US" dirty="0"/>
              <a:t>@</a:t>
            </a:r>
          </a:p>
          <a:p>
            <a:pPr lvl="1"/>
            <a:r>
              <a:rPr lang="en-US" dirty="0"/>
              <a:t>GitHub.com/bjompen</a:t>
            </a:r>
          </a:p>
          <a:p>
            <a:pPr lvl="1"/>
            <a:r>
              <a:rPr lang="en-US" dirty="0">
                <a:hlinkClick r:id="rId3"/>
              </a:rPr>
              <a:t>Mastodon.nu/@bjompen</a:t>
            </a:r>
            <a:endParaRPr lang="en-US" dirty="0"/>
          </a:p>
          <a:p>
            <a:pPr lvl="1"/>
            <a:r>
              <a:rPr lang="en-US" dirty="0"/>
              <a:t>bjompen.com</a:t>
            </a:r>
          </a:p>
          <a:p>
            <a:r>
              <a:rPr lang="en-US" dirty="0"/>
              <a:t>MVP, MCT, Certified, and more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3F84C9-7486-D81C-EDE7-12CE856D5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7312" y="324852"/>
            <a:ext cx="7886485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346296"/>
                </a:solidFill>
                <a:latin typeface="+mn-lt"/>
                <a:ea typeface="+mn-ea"/>
                <a:cs typeface="+mn-cs"/>
              </a:rPr>
              <a:t>Björn Sundling</a:t>
            </a:r>
            <a:endParaRPr lang="en-DE" sz="6600" dirty="0">
              <a:solidFill>
                <a:srgbClr val="346296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1095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/>
              <a:t>Confession time…</a:t>
            </a:r>
            <a:endParaRPr lang="en-SE" sz="4000" i="1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B5F3A19-27BC-892B-C1FF-61785B7168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18707" y="1485900"/>
            <a:ext cx="8029223" cy="4516438"/>
          </a:xfrm>
        </p:spPr>
      </p:pic>
    </p:spTree>
    <p:extLst>
      <p:ext uri="{BB962C8B-B14F-4D97-AF65-F5344CB8AC3E}">
        <p14:creationId xmlns:p14="http://schemas.microsoft.com/office/powerpoint/2010/main" val="4136029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2ABAC-74BE-C44B-1136-ED69E613D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fr-FR" sz="4000" dirty="0" err="1"/>
              <a:t>RegEx</a:t>
            </a:r>
            <a:r>
              <a:rPr lang="fr-FR" sz="4000" dirty="0"/>
              <a:t> </a:t>
            </a:r>
            <a:r>
              <a:rPr lang="fr-FR" sz="4000" i="1" dirty="0" err="1"/>
              <a:t>is</a:t>
            </a:r>
            <a:r>
              <a:rPr lang="fr-FR" sz="4000" dirty="0"/>
              <a:t> hard!</a:t>
            </a:r>
            <a:endParaRPr lang="en-SE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899E-E7A3-1C4E-F922-43359402C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347" y="1471353"/>
            <a:ext cx="10636284" cy="4530202"/>
          </a:xfrm>
        </p:spPr>
        <p:txBody>
          <a:bodyPr anchor="ctr">
            <a:normAutofit fontScale="70000" lnSpcReduction="20000"/>
          </a:bodyPr>
          <a:lstStyle/>
          <a:p>
            <a:pPr marL="0" indent="0">
              <a:buNone/>
            </a:pPr>
            <a:r>
              <a:rPr lang="en-US" sz="1200" dirty="0"/>
              <a:t>^(?=[-+]?(?:0\B)*+(\d*?)((?:(?=\d+(?:\.\d+)?\ [-+]?(?:0\B)*+(\d*?)(\d(?(4)\4))(?:\.\d+)?\ [-+]?(?:0\B)*+(\d*?)(\d(?(6)\6))(?:\.\d+)?$)\d)++)\b)(?:(?=-\S*\ -\S*\ -|(?!.*-))[-+]?(?:0\B)*+(?=(?(?!\1\.?(?!(?!(?&amp;a))))(?=\S+\ \S+\ [-+]?0*\1\3\6(?:\.\d+)?$)|(?(?!.*+\3)\S+\ [-+]?(?:0\B)*)(?=\d*?(\2|\4)\b(.*?\ [-+]?(?:0\B)*)\S+$)(?(?=9*\7\b)(?:9(?=\d*?\8[1](\g{-1}?+0)))*?\7\8[1]\g{-1}?+\6\b|(?:(\d)(?=\d*\8(\g{-1}?+\g{-2})))*+(?=\d(\d*\8\g{-2}?+))(?=0\g{-1}1|1\g{-1}2|2\g{-1}3|3\g{-1}4|4\g{-1}5|5\g{-1}6|6\g{-1}7|7\g{-1}8|8\g{-1}9)\d(?:9(?=\d*\8\g{-2}?+\d(\g{-1}?+0)))*?\7\8\g{-3}?+\d\g{-1}?+\6\b)))\1(?:(?=\.?(\d)\S*\ [-+]?(?:0\B)*+\3((\g{-2}?+\.?)\d)\S*\ [-+]?(?:0\B)*+\5((\g{-2}?+\.?)\d))\.?(?(?=(?!\14\.?(?&lt;a&gt;(?:(?=\d\.?\d(?&lt;b&gt;\S*?\ [-+]?(?:0\B)*\3\15?+)((\g{-2}?+\.?)\d))(?=\d(\S*?\g{-4}\g{-2}))(?=0\g{-1}9|1\g{-1}8|2\g{-1}7|3\g{-1}6|4\g{-1}5|5\g{-1}4|6\g{-1}3|7\g{-1}2|8\g{-1}1|9\g{-1}0)\d\.?(?=\S*?(\g{-5}\g{-4})))*+(?=\d(\g{-2}\.?|(?&amp;b)\.?))(?=[5-9]\g{-1}[5-9]|1\g{-1}9|2\g{-1}[89]|3\g{-1}[7-9]|4\g{-1}[6-9]|6\g{-1}4|7\g{-1}[34]|8\g{-1}[2-4]|9\g{-1}[1-4])){0}(?&amp;a)))(?=\d(\S*\ [-+]?(?:0\B)*\3\16)\d(\S*\ [-+]?(?:0\B)*\5\18))(?=1\g{-2}(?:1\g{-1}2|2\g{-1}3|3\g{-1}4|4\g{-1}5|5\g{-1}6|6\g{-1}7|7\g{-1}8|8\g{-1}9|9\g{-1}0)|2\g{-2}(?:1\g{-1}3|2\g{-1}4|3\g{-1}5|4\g{-1}6|5\g{-1}7|6\g{-1}8|7\g{-1}9|8\g{-1}0|9\g{-1}1)|3\g{-2}(?:1\g{-1}4|2\g{-1}5|3\g{-1}6|4\g{-1}7|5\g{-1}8|6\g{-1}9|7\g{-1}0|8\g{-1}1|9\g{-1}2)|4\g{-2}(?:1\g{-1}5|2\g{-1}6|3\g{-1}7|4\g{-1}8|5\g{-1}9|6\g{-1}0|7\g{-1}1|8\g{-1}2|9\g{-1}3)|5\g{-2}(?:1\g{-1}6|2\g{-1}7|3\g{-1}8|4\g{-1}9|5\g{-1}0|6\g{-1}1|7\g{-1}2|8\g{-1}3|9\g{-1}4)|6\g{-2}(?:1\g{-1}7|2\g{-1}8|3\g{-1}9|4\g{-1}0|5\g{-1}1|6\g{-1}2|7\g{-1}3|8\g{-1}4|9\g{-1}5)|7\g{-2}(?:1\g{-1}8|2\g{-1}9|3\g{-1}0|4\g{-1}1|5\g{-1}2|6\g{-1}3|7\g{-1}4|8\g{-1}5|9\g{-1}6)|8\g{-2}(?:1\g{-1}9|2\g{-1}0|3\g{-1}1|4\g{-1}2|5\g{-1}3|6\g{-1}4|7\g{-1}5|8\g{-1}6|9\g{-1}7)|9\g{-2}(?:1\g{-1}0|2\g{-1}1|3\g{-1}2|4\g{-1}3|5\g{-1}4|6\g{-1}5|7\g{-1}6|8\g{-1}7|9\g{-1}8)|0\g{-2}(\d)\g{-2}\g{-1}|(\d)\g{-4}0\g{-3}\g{-1})|(?=\d((?-5))\d((?-5)))(?=1\g{-2}(?:0\g{-1}2|1\g{-1}3|2\g{-1}4|3\g{-1}5|4\g{-1}6|5\g{-1}7|6\g{-1}8|7\g{-1}9|8\g{-1}0|9\g{-1}1)|2\g{-2}(?:0\g{-1}3|1\g{-1}4|2\g{-1}5|3\g{-1}6|4\g{-1}7|5\g{-1}8|6\g{-1}9|7\g{-1}0|8\g{-1}1|9\g{-1}2)|3\g{-2}(?:0\g{-1}4|1\g{-1}5|2\g{-1}6|3\g{-1}7|4\g{-1}8|5\g{-1}9|6\g{-1}0|7\g{-1}1|8\g{-1}2|9\g{-1}3)|4\g{-2}(?:0\g{-1}5|1\g{-1}6|2\g{-1}7|3\g{-1}8|4\g{-1}9|5\g{-1}0|6\g{-1}1|7\g{-1}2|8\g{-1}3|9\g{-1}4)|5\g{-2}(?:0\g{-1}6|1\g{-1}7|2\g{-1}8|3\g{-1}9|4\g{-1}0|5\g{-1}1|6\g{-1}2|7\g{-1}3|8\g{-1}4|9\g{-1}5)|6\g{-2}(?:0\g{-1}7|1\g{-1}8|2\g{-1}9|3\g{-1}0|4\g{-1}1|5\g{-1}2|6\g{-1}3|7\g{-1}4|8\g{-1}5|9\g{-1}6)|7\g{-2}(?:0\g{-1}8|1\g{-1}9|2\g{-1}0|3\g{-1}1|4\g{-1}2|5\g{-1}3|6\g{-1}4|7\g{-1}5|8\g{-1}6|9\g{-1}7)|8\g{-2}(?:0\g{-1}9|1\g{-1}0|2\g{-1}1|3\g{-1}2|4\g{-1}3|5\g{-1}4|6\g{-1}5|7\g{-1}6|8\g{-1}7|9\g{-1}8)|9\g{-2}(?:0\g{-1}0|1\g{-1}1|2\g{-1}2|3\g{-1}3|4\g{-1}4|5\g{-1}5|6\g{-1}6|7\g{-1}7|8\g{-1}8|9\g{-1}9)|0\g{-2}(?:0\g{-1}1|1\g{-1}2|2\g{-1}3|3\g{-1}4|4\g{-1}5|5\g{-1}6|6\g{-1}7|7\g{-1}8|8\g{-1}9|9\g{-1}0)))\d)++(?:(?:\.0+)?0*\ [-+]?0*\3\15(?:\.0+)?0*\ [-+]?0*\5\17(?:\.0+)?0*$|\ [-+]?0*\3\15(\.?\d*?)0*\ [-+]?0*\5\17\g{-1}(?:\.0+)?0*$|(\.?\d*?)0*\ [-+]?0*\3\15\ [-+]?0*\5\17\g{-1}(?:\.0+)?0*$|\.?(?:(?=\d\d((?&amp;b))((\g{-2}?+\.?)\d))(?=\d(\S*?\g{-4}\g{-2}))(?=0\g{-1}9|1\g{-1}8|2\g{-1}7|3\g{-1}6|4\g{-1}5|5\g{-1}4|6\g{-1}3|7\g{-1}2|8\g{-1}1|9\g{-1}0)\d(?=\S*?(\g{-5}(\g{-5}))))*+(?=\d(\g{-3}|(?&amp;b)\.?))(?=1\g{-1}9|2\g{-1}8|3\g{-1}7|4\g{-1}6|5\g{-1}5|6\g{-1}4|7\g{-1}3|8\g{-1}2|9\g{-1}1)\d0*\ [-+]?0*\3\15\g{-2}?+\.?\d0*\ [-+]?0*\5\17\.?0*$)|(?=-(?!.*-)|[^-]\S*\ -\S*\ -)[-+]?(?:0\B)*+(?=(?(?!\1\.?(?!(?!(?&amp;c))))(?=\S+\ [-+]?0*\1\5\4\b)|(?|(?!.++\5)\S+\ [-+]?(?:0\B)*+(?=\S*(\ [-+]?(?:0\B)*+)())(?(?=\S*\41[9]*\6\b)1(?:0(?=\S*\41(\g{-1}?+9)))*?\4\b\S*\41\g{-1}?+\6\b|(?:(\d)(?=\S*\41(\g{-1}?+\g{-2})))*+(?=\d(\S*\41\g{-2}?+))(?=1\g{-1}0|2\g{-1}1|3\g{-1}2|4\g{-1}3|5\g{-1}4|6\g{-1}5|7\g{-1}6|8\g{-1}7|9\g{-1}8)\d(?:0(?=\S*\41\g{-2}?+\d(\g{-1}?+9)))*?\4\b\S*\41\g{-3}?+\d\g{-1}?+\6\b)|(?=.*+\5)(?=\d*?(\2)\b(\S*\ [-+]?(?:0\B)*+))(?(?=9*\41\b)(?:9(?=\d*?\42[1](\g{-1}?+0)))*?\41\42[1]\g{-1}?+\4\b|(?:(\d)(?=\d*\42(\g{-1}?+\g{-2})))*+(?=\d(\d*\42\g{-2}?+))(?=0\g{-1}1|1\g{-1}2|2\g{-1}3|3\g{-1}4|4\g{-1}5|5\g{-1}6|6\g{-1}7|7\g{-1}8|8\g{-1}9)\d(?:9(?=\S*\42\g{-2}?+\d(\g{-1}?+0)))*?\41\42\g{-3}?+\d\g{-1}?+\4\b))))\1(?:(?=\.?(\d)\S*\ [-+]?(?:0\B)*+\3((\g{-2}?+\.?)\d)\S*\ [-+]?(?:0\B)*+\5((\g{-2}?+\.?)\d))\.?(?(?=(?!\48\.?(?&lt;c&gt;(?:(?=\d\.?\d(?&lt;d&gt;\S*?\ \S+\ [-+]?(?:0\B)*\5\51?+)((\g{-2}?+\.?)\d))(?=\d(\S*?\g{-4}\g{-2}))(?=0\g{-1}9|1\g{-1}8|2\g{-1}7|3\g{-1}6|4\g{-1}5|5\g{-1}4|6\g{-1}3|7\g{-1}2|8\g{-1}1|9\g{-1}0)\d\.?(?=\S*?(\g{-5}\g{-4})))*+(?=\d(\g{-2}\.?|(?&amp;d)\.?))(?=[5-9]\g{-1}[5-9]|1\g{-1}9|2\g{-1}[89]|3\g{-1}[7-9]|4\g{-1}[6-9]|6\g{-1}4|7\g{-1}[34]|8\g{-1}[2-4]|9\g{-1}[1-4])){0}(?&amp;c)))(?=\d(\S*\ [-+]?(?:0\B)*\3\50)\d(\S*\ [-+]?(?:0\B)*\5\52))(?=1\g{-2}(?:2\g{-1}1|3\g{-1}2|4\g{-1}3|5\g{-1}4|6\g{-1}5|7\g{-1}6|8\g{-1}7|9\g{-1}8|0\g{-1}9)|2\g{-2}(?:3\g{-1}1|4\g{-1}2|5\g{-1}3|6\g{-1}4|7\g{-1}5|8\g{-1}6|9\g{-1}7|0\g{-1}8|1\g{-1}9)|3\g{-2}(?:4\g{-1}1|5\g{-1}2|6\g{-1}3|7\g{-1}4|8\g{-1}5|9\g{-1}6|0\g{-1}7|1\g{-1}8|2\g{-1}9)|4\g{-2}(?:5\g{-1}1|6\g{-1}2|7\g{-1}3|8\g{-1}4|9\g{-1}5|0\g{-1}6|1\g{-1}7|2\g{-1}8|3\g{-1}9)|5\g{-2}(?:6\g{-1}1|7\g{-1}2|8\g{-1}3|9\g{-1}4|0\g{-1}5|1\g{-1}6|2\g{-1}7|3\g{-1}8|4\g{-1}9)|6\g{-2}(?:7\g{-1}1|8\g{-1}2|9\g{-1}3|0\g{-1}4|1\g{-1}5|2\g{-1}6|3\g{-1}7|4\g{-1}8|5\g{-1}9)|7\g{-2}(?:8\g{-1}1|9\g{-1}2|0\g{-1}3|1\g{-1}4|2\g{-1}5|3\g{-1}6|4\g{-1}7|5\g{-1}8|6\g{-1}9)|8\g{-2}(?:9\g{-1}1|0\g{-1}2|1\g{-1}3|2\g{-1}4|3\g{-1}5|4\g{-1}6|5\g{-1}7|6\g{-1}8|7\g{-1}9)|9\g{-2}(?:0\g{-1}1|1\g{-1}2|2\g{-1}3|3\g{-1}4|4\g{-1}5|5\g{-1}6|6\g{-1}7|7\g{-1}8|8\g{-1}9)|0\g{-2}(\d)\g{-2}\g{-1}|(\d)\g{-4}\g{-1}\g{-3}0)|(?=\d((?-5))\d((?-5)))(?=1\g{-2}(?:2\g{-1}0|3\g{-1}1|4\g{-1}2|5\g{-1}3|6\g{-1}4|7\g{-1}5|8\g{-1}6|9\g{-1}7|0\g{-1}8|1\g{-1}9)|2\g{-2}(?:3\g{-1}0|4\g{-1}1|5\g{-1}2|6\g{-1}3|7\g{-1}4|8\g{-1}5|9\g{-1}6|0\g{-1}7|1\g{-1}8|2\g{-1}9)|3\g{-2}(?:4\g{-1}0|5\g{-1}1|6\g{-1}2|7\g{-1}3|8\g{-1}4|9\g{-1}5|0\g{-1}6|1\g{-1}7|2\g{-1}8|3\g{-1}9)|4\g{-2}(?:5\g{-1}0|6\g{-1}1|7\g{-1}2|8\g{-1}3|9\g{-1}4|0\g{-1}5|1\g{-1}6|2\g{-1}7|3\g{-1}8|4\g{-1}9)|5\g{-2}(?:6\g{-1}0|7\g{-1}1|8\g{-1}2|9\g{-1}3|0\g{-1}4|1\g{-1}5|2\g{-1}6|3\g{-1}7|4\g{-1}8|5\g{-1}9)|6\g{-2}(?:7\g{-1}0|8\g{-1}1|9\g{-1}2|0\g{-1}3|1\g{-1}4|2\g{-1}5|3\g{-1}6|4\g{-1}7|5\g{-1}8|6\g{-1}9)|7\g{-2}(?:8\g{-1}0|9\g{-1}1|0\g{-1}2|1\g{-1}3|2\g{-1}4|3\g{-1}5|4\g{-1}6|5\g{-1}7|6\g{-1}8|7\g{-1}9)|8\g{-2}(?:9\g{-1}0|0\g{-1}1|1\g{-1}2|2\g{-1}3|3\g{-1}4|4\g{-1}5|5\g{-1}6|6\g{-1}7|7\g{-1}8|8\g{-1}9)|9\g{-2}(?:0\g{-1}0|1\g{-1}1|2\g{-1}2|3\g{-1}3|4\g{-1}4|5\g{-1}5|6\g{-1}6|7\g{-1}7|8\g{-1}8|9\g{-1}9)|0\g{-2}(?:1\g{-1}0|2\g{-1}1|3\g{-1}2|4\g{-1}3|5\g{-1}4|6\g{-1}5|7\g{-1}6|8\g{-1}7|9\g{-1}8|0\g{-1}9)))\d)++(?:(?:\.0+)?0*\ [-+]?0*\3\49(?:\.0+)?0*\ [-+]?0*\5\51(?:\.0+)?0*$|\ [-+]?0*\3\49(\.?\d*?)0*\ [-+]?0*\5\51\g{-1}(?:\.0+)?0*$|(\.?\d*?)0*\ [-+]?0*\3\49\g{-1}(?:\.0+)?0*\ [-+]?0*\5\51$|\.?(?:(?=\d\d((?&amp;d))((\g{-2}?+\.?)\d))(?=\d(\S*?\g{-4}\g{-2}))(?=0\g{-1}9|1\g{-1}8|2\g{-1}7|3\g{-1}6|4\g{-1}5|5\g{-1}4|6\g{-1}3|7\g{-1}2|8\g{-1}1|9\g{-1}0)\d(?=\S*?(\g{-5}(\g{-5}))))*+(?=\d(\g{-3}|(?&amp;d)\.?))(?=1\g{-1}9|2\g{-1}8|3\g{-1}7|4\g{-1}6|5\g{-1}5|6\g{-1}4|7\g{-1}3|8\g{-1}2|9\g{-1}1)\d0*\ [-+]?0*\3\49\.?0*\ [-+]?0*\5\51\g{-2}?+\.?\d0*$)|(?=[^-]\S*\ -\S*\ [^-]\S*|-\S*\ [^-]\S*\ -)[-+]?(?:0\B)*+(?=(?(?!\S+\ [-+]?(?:0\B)*+\3\.?(?!(?!(?&amp;e))))(?=\3\5\2\b)|(?=\d*(\S*\ (?(?=.*+\3)\S+\ )[-+]?(?:0\B)*+)\d*?(\4|\6)\b)(?(?=10*\2\b)1(?:0(?=\d*\75(\g{-1}?+9)))*?\2\b\75\g{-1}?+\76\b|(?:(\d)(?=\d*\75(\g{-1}?+\g{-2})))*+(?=\d(\d*\75\g{-2}?+))(?=1\g{-1}0|2\g{-1}1|3\g{-1}2|4\g{-1}3|5\g{-1}4|6\g{-1}5|7\g{-1}6|8\g{-1}7|9\g{-1}8)\d(?:0(?=\d*\75\g{-2}?+\d(\g{-1}?+9)))*?\2\b\75\g{-3}?+\d\g{-1}?+\76\b)))\1(?:(?=\.?(\d)\S*\ [-+]?(?:0\B)*+\3((\g{-2}?+\.?)\d)\S*\ [-+]?(?:0\B)*+\5((\g{-2}?+\.?)\d))\.?(?(?=(?!\S*\ [-+]?(?:0\B)*+\3\83\.?(?&lt;e&gt;(?:(?=\d\.?\d(?&lt;f&gt;\S*?\ [-+]?(?:0\B)*\5\85?+)((\g{-2}?+\.?)\d))(?=\d(\S*?\g{-4}\g{-2}))(?=0\g{-1}9|1\g{-1}8|2\g{-1}7|3\g{-1}6|4\g{-1}5|5\g{-1}4|6\g{-1}3|7\g{-1}2|8\g{-1}1|9\g{-1}0)\d\.?(?=\S*?(\g{-5}\g{-4})))*+(?=\d(\g{-2}\.?|(?&amp;f)\.?))(?=[5-9]\g{-1}[5-9]|1\g{-1}9|2\g{-1}[89]|3\g{-1}[7-9]|4\g{-1}[6-9]|6\g{-1}4|7\g{-1}[34]|8\g{-1}[2-4]|9\g{-1}[1-4])){0}(?&amp;e)))(?=\d(\S*\ [-+]?(?:0\B)*\3\84)\d(\S*\ [-+]?(?:0\B)*\5\86))(?=(?:2\g{-2}1|3\g{-2}2|4\g{-2}3|5\g{-2}4|6\g{-2}5|7\g{-2}6|8\g{-2}7|9\g{-2}8|0\g{-2}9)\g{-1}1|(?:3\g{-2}1|4\g{-2}2|5\g{-2}3|6\g{-2}4|7\g{-2}5|8\g{-2}6|9\g{-2}7|0\g{-2}8|1\g{-2}9)\g{-1}2|(?:4\g{-2}1|5\g{-2}2|6\g{-2}3|7\g{-2}4|8\g{-2}5|9\g{-2}6|0\g{-2}7|1\g{-2}8|2\g{-2}9)\g{-1}3|(?:5\g{-2}1|6\g{-2}2|7\g{-2}3|8\g{-2}4|9\g{-2}5|0\g{-2}6|1\g{-2}7|2\g{-2}8|3\g{-2}9)\g{-1}4|(?:6\g{-2}1|7\g{-2}2|8\g{-2}3|9\g{-2}4|0\g{-2}5|1\g{-2}6|2\g{-2}7|3\g{-2}8|4\g{-2}9)\g{-1}5|(?:7\g{-2}1|8\g{-2}2|9\g{-2}3|0\g{-2}4|1\g{-2}5|2\g{-2}6|3\g{-2}7|4\g{-2}8|5\g{-2}9)\g{-1}6|(?:8\g{-2}1|9\g{-2}2|0\g{-2}3|1\g{-2}4|2\g{-2}5|3\g{-2}6|4\g{-2}7|5\g{-2}8|6\g{-2}9)\g{-1}7|(?:9\g{-2}1|0\g{-2}2|1\g{-2}3|2\g{-2}4|3\g{-2}5|4\g{-2}6|5\g{-2}7|6\g{-2}8|7\g{-2}9)\g{-1}8|(?:0\g{-2}1|1\g{-2}2|2\g{-2}3|3\g{-2}4|4\g{-2}5|5\g{-2}6|6\g{-2}7|7\g{-2}8|8\g{-2}9)\g{-1}9|(\d)\g{-3}0\g{-2}\g{-1}|(\d)\g{-4}\g{-1}\g{-3}0)|(?=\d((?-5))\d((?-5)))(?=(?:2\g{-2}0|3\g{-2}1|4\g{-2}2|5\g{-2}3|6\g{-2}4|7\g{-2}5|8\g{-2}6|9\g{-2}7|0\g{-2}8|1\g{-2}9)\g{-1}1|(?:3\g{-2}0|4\g{-2}1|5\g{-2}2|6\g{-2}3|7\g{-2}4|8\g{-2}5|9\g{-2}6|0\g{-2}7|1\g{-2}8|2\g{-2}9)\g{-1}2|(?:4\g{-2}0|5\g{-2}1|6\g{-2}2|7\g{-2}3|8\g{-2}4|9\g{-2}5|0\g{-2}6|1\g{-2}7|2\g{-2}8|3\g{-2}9)\g{-1}3|(?:5\g{-2}0|6\g{-2}1|7\g{-2}2|8\g{-2}3|9\g{-2}4|0\g{-2}5|1\g{-2}6|2\g{-2}7|3\g{-2}8|4\g{-2}9)\g{-1}4|(?:6\g{-2}0|7\g{-2}1|8\g{-2}2|9\g{-2}3|0\g{-2}4|1\g{-2}5|2\g{-2}6|3\g{-2}7|4\g{-2}8|5\g{-2}9)\g{-1}5|(?:7\g{-2}0|8\g{-2}1|9\g{-2}2|0\g{-2}3|1\g{-2}4|2\g{-2}5|3\g{-2}6|4\g{-2}7|5\g{-2}8|6\g{-2}9)\g{-1}6|(?:8\g{-2}0|9\g{-2}1|0\g{-2}2|1\g{-2}3|2\g{-2}4|3\g{-2}5|4\g{-2}6|5\g{-2}7|6\g{-2}8|7\g{-2}9)\g{-1}7|(?:9\g{-2}0|0\g{-2}1|1\g{-2}2|2\g{-2}3|3\g{-2}4|4\g{-2}5|5\g{-2}6|6\g{-2}7|7\g{-2}8|8\g{-2}9)\g{-1}8|(?:0\g{-2}0|1\g{-2}1|2\g{-2}2|3\g{-2}3|4\g{-2}4|5\g{-2}5|6\g{-2}6|7\g{-2}7|8\g{-2}8|9\g{-2}9)\g{-1}9|(?:1\g{-2}0|2\g{-2}1|3\g{-2}2|4\g{-2}3|5\g{-2}4|6\g{-2}5|7\g{-2}6|8\g{-2}7|9\g{-2}8|0\g{-2}9)\g{-1}0))\d)++(?:(?:\.0+)?0*\ [-+]?0*\3\83(?:\.0+)?0*\ [-+]?0*\5\85(?:\.0+)?0*$|(\.?\d*?)0*\ [-+]?0*\3\83\g{-1}(?:\.0+)?0*\ [-+]?0*\5\85$|(\.?\d*?)0*\ [-+]?0*\3\83\ [-+]?0*\5\85\g{-1}(?:\.0+)?0*$|\.?0*\ [-+]?(?:0\B)*+\3\83\.?(?:(?=\d\d((?&amp;f))((\g{-2}?+\.?)\d))(?=\d(\S*?\g{-4}\g{-2}))(?=0\g{-1}9|1\g{-1}8|2\g{-1}7|3\g{-1}6|4\g{-1}5|5\g{-1}4|6\g{-1}3|7\g{-1}2|8\g{-1}1|9\g{-1}0)\d(?=\S*?(\g{-5}(\g{-5}))))*+(?=\d(\g{-3}|(?&amp;f)\.?))(?=1\g{-1}9|2\g{-1}8|3\g{-1}7|4\g{-1}6|5\g{-1}5|6\g{-1}4|7\g{-1}3|8\g{-1}2|9\g{-1}1)\d0*\ [-+]?0*\5\85\g{-2}?+\.?\d0*$))</a:t>
            </a:r>
          </a:p>
        </p:txBody>
      </p:sp>
    </p:spTree>
    <p:extLst>
      <p:ext uri="{BB962C8B-B14F-4D97-AF65-F5344CB8AC3E}">
        <p14:creationId xmlns:p14="http://schemas.microsoft.com/office/powerpoint/2010/main" val="4089206336"/>
      </p:ext>
    </p:extLst>
  </p:cSld>
  <p:clrMapOvr>
    <a:masterClrMapping/>
  </p:clrMapOvr>
</p:sld>
</file>

<file path=ppt/theme/theme1.xml><?xml version="1.0" encoding="utf-8"?>
<a:theme xmlns:a="http://schemas.openxmlformats.org/drawingml/2006/main" name="Tit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Speaker's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ontent">
  <a:themeElements>
    <a:clrScheme name="PSConfE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6198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0563C1"/>
      </a:folHlink>
    </a:clrScheme>
    <a:fontScheme name="PSConfEU202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5209AEF8DBB7418260C2A216A09DE4" ma:contentTypeVersion="13" ma:contentTypeDescription="Crée un document." ma:contentTypeScope="" ma:versionID="aacbea182e442c081ba3c266ed8afaf1">
  <xsd:schema xmlns:xsd="http://www.w3.org/2001/XMLSchema" xmlns:xs="http://www.w3.org/2001/XMLSchema" xmlns:p="http://schemas.microsoft.com/office/2006/metadata/properties" xmlns:ns2="2347cc20-e10c-452d-848a-c18e83138525" xmlns:ns3="85c0ce47-fe9c-4809-bf88-519c39a738e6" targetNamespace="http://schemas.microsoft.com/office/2006/metadata/properties" ma:root="true" ma:fieldsID="fe2d8c2794f7059c45f035c586269f9a" ns2:_="" ns3:_="">
    <xsd:import namespace="2347cc20-e10c-452d-848a-c18e83138525"/>
    <xsd:import namespace="85c0ce47-fe9c-4809-bf88-519c39a738e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47cc20-e10c-452d-848a-c18e83138525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Balises d’images" ma:readOnly="false" ma:fieldId="{5cf76f15-5ced-4ddc-b409-7134ff3c332f}" ma:taxonomyMulti="true" ma:sspId="bd613703-4b30-4a23-b3bf-9e58a81c4af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c0ce47-fe9c-4809-bf88-519c39a738e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00c35df-3d68-4454-bcf4-f7f3572bf991}" ma:internalName="TaxCatchAll" ma:showField="CatchAllData" ma:web="85c0ce47-fe9c-4809-bf88-519c39a738e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2347cc20-e10c-452d-848a-c18e83138525">
      <Terms xmlns="http://schemas.microsoft.com/office/infopath/2007/PartnerControls"/>
    </lcf76f155ced4ddcb4097134ff3c332f>
    <TaxCatchAll xmlns="85c0ce47-fe9c-4809-bf88-519c39a738e6" xsi:nil="true"/>
  </documentManagement>
</p:properties>
</file>

<file path=customXml/itemProps1.xml><?xml version="1.0" encoding="utf-8"?>
<ds:datastoreItem xmlns:ds="http://schemas.openxmlformats.org/officeDocument/2006/customXml" ds:itemID="{57D9B22B-F436-4FE5-B6C0-65AB2260F5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49AF2C-D145-4497-874A-78CB3372346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47cc20-e10c-452d-848a-c18e83138525"/>
    <ds:schemaRef ds:uri="85c0ce47-fe9c-4809-bf88-519c39a738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9C06E3-346E-408E-B352-32E922A070CE}">
  <ds:schemaRefs>
    <ds:schemaRef ds:uri="http://schemas.microsoft.com/office/2006/metadata/properties"/>
    <ds:schemaRef ds:uri="http://schemas.microsoft.com/office/infopath/2007/PartnerControls"/>
    <ds:schemaRef ds:uri="2347cc20-e10c-452d-848a-c18e83138525"/>
    <ds:schemaRef ds:uri="85c0ce47-fe9c-4809-bf88-519c39a738e6"/>
  </ds:schemaRefs>
</ds:datastoreItem>
</file>

<file path=docMetadata/LabelInfo.xml><?xml version="1.0" encoding="utf-8"?>
<clbl:labelList xmlns:clbl="http://schemas.microsoft.com/office/2020/mipLabelMetadata">
  <clbl:label id="{e60c5a43-194c-4e1e-b95b-f38b7fcd5e74}" enabled="1" method="Privileged" siteId="{70d22a8d-923a-445e-82d4-32329da2174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5246</Words>
  <Application>Microsoft Office PowerPoint</Application>
  <PresentationFormat>Widescreen</PresentationFormat>
  <Paragraphs>81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Segoe UI</vt:lpstr>
      <vt:lpstr>Segoe UI Light</vt:lpstr>
      <vt:lpstr>Stencil</vt:lpstr>
      <vt:lpstr>Wingdings</vt:lpstr>
      <vt:lpstr>Title</vt:lpstr>
      <vt:lpstr>Blank</vt:lpstr>
      <vt:lpstr>Speaker's slide</vt:lpstr>
      <vt:lpstr>Content</vt:lpstr>
      <vt:lpstr>Next Up:</vt:lpstr>
      <vt:lpstr>3</vt:lpstr>
      <vt:lpstr>2</vt:lpstr>
      <vt:lpstr>1</vt:lpstr>
      <vt:lpstr>’RegEx is hard!’ –Replace ’\w+(?=!)’, ’easy’</vt:lpstr>
      <vt:lpstr>Many thanks to our sponsors:</vt:lpstr>
      <vt:lpstr>Björn Sundling</vt:lpstr>
      <vt:lpstr>Confession time…</vt:lpstr>
      <vt:lpstr>RegEx is hard!</vt:lpstr>
      <vt:lpstr>RegEx is hard!</vt:lpstr>
      <vt:lpstr>RegEx is hard!</vt:lpstr>
      <vt:lpstr>Demos</vt:lpstr>
      <vt:lpstr>So let make it eas(y|ier)! – General stuff</vt:lpstr>
      <vt:lpstr>So let make it eas(y|ier)! – Parameter Validation</vt:lpstr>
      <vt:lpstr>So let make it eas(y|ier)! – Select-String</vt:lpstr>
      <vt:lpstr>So let make it eas(y|ier)! - -Replace, -Match, and -Split</vt:lpstr>
      <vt:lpstr>So let make it eas(y|ier)! – The [regex] type accelerator </vt:lpstr>
      <vt:lpstr>RegEx is….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2024-03-26T13:08:23Z</dcterms:created>
  <dcterms:modified xsi:type="dcterms:W3CDTF">2024-06-29T20:06:00Z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0x010100465209AEF8DBB7418260C2A216A09DE4</vt:lpwstr>
  </property>
</Properties>
</file>

<file path=docProps/thumbnail.jpeg>
</file>